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9" r:id="rId3"/>
    <p:sldId id="268" r:id="rId4"/>
    <p:sldId id="269" r:id="rId5"/>
    <p:sldId id="264" r:id="rId6"/>
    <p:sldId id="265" r:id="rId7"/>
    <p:sldId id="266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03"/>
    <p:restoredTop sz="96327"/>
  </p:normalViewPr>
  <p:slideViewPr>
    <p:cSldViewPr snapToGrid="0">
      <p:cViewPr>
        <p:scale>
          <a:sx n="180" d="100"/>
          <a:sy n="180" d="100"/>
        </p:scale>
        <p:origin x="2928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482B-5127-C75A-608F-B7BCE79B5F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8C0C43-0B19-3317-1D64-5D7E77247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CF532-7483-E5A5-23F6-81C747C8A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C11D0-0ADB-B9AB-AB94-8FFA826CC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485DD-59FE-26DE-5485-64DCBDD9D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0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7D371-8FBD-E086-08B1-B444F9F8B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8712E3-71D6-6E7F-0AC2-57232932C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D0609-7F37-42A0-65BC-EFC6A4099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35E55-C2E2-7709-B35A-225A87115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E9987-C64C-7C33-1812-A29B3F7B7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7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2443C1-891E-08AA-2B2D-EB471F7DC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0D8C6-664F-B82B-0019-66C1FC2D1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7A2D2-A7C6-664B-F5A4-B9E0FBD0F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B3887-2887-1631-1474-8709594FA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FE761-DE7C-E84B-30CE-D1F9DF5B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72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6B7A9-B096-04AC-95CE-2CDE19995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966FA-BA76-B08B-16F7-27C255269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93735-3460-BB8B-9FC7-894CBA341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DB895-1B6F-7A7E-653D-A45DC1C9C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59159-4688-1F68-6369-3CCAC9FC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3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9F7AF-1239-88CE-C938-5BC5B36D9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8749B-5202-DAE2-25A3-B0876B6F4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DDDE4-379D-717F-EF59-ACF5DD1BB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8151C-814F-CF1F-71E4-5DCFACBC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D3FC5-76D0-19B8-0A7E-DF6EBB826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4380-700C-B138-544E-9BDC4E73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91AE8-D418-7508-18B5-CEA51C7E6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6E842-D21D-52FC-497E-0E74A6F3B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8BB47-4C28-4663-9C4E-F3A6D5AD0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C15DC-9558-29BE-F881-8E09AFEDA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C6BFB-BC5F-0B2E-8F33-0AB92EB0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17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755C-6047-DD1F-47FD-AEB14D05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BCFA8-E46A-4C8E-DF52-D9343EF40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AB93D-284D-2DA2-9978-EDCC6FFC4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BA5BE1-26B7-8391-BDFE-5B86C3A88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8A181-2214-B3E0-6BF6-0C4BC42AC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F1A61-51D4-E4A6-8D01-A81F033FF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68CD0-1621-80A7-CE81-64E6C444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7D68FB-DDBA-9B0B-92F1-87895D091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0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E43C3-9E23-540D-3A8C-CF390A6C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74E62-4B86-2284-1E59-FAE81442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1E171-F5C1-469B-5C08-823055245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EC17-D1EB-038B-3AA1-09B710293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84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E2232-DDDD-76D8-4F4E-6AA2B876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11F95-EF11-A894-8661-64C1413F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366CD-61CD-719C-0D4F-2D77B787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5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A8B9F-8FF1-845B-D3C9-F8085FC00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8CBAB-5034-1A2B-5CDC-68EBBF6F7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78287-E051-1329-223A-5AF676A17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95538-C92C-F367-88EC-427A6E60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22203-F5FD-1F70-BEF7-300BB9A9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F7DEE-98BF-371B-3DFA-E58B202D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9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2229-A437-2A9D-4A21-7EC18BC61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7D15DF-E7E2-7E67-E86B-80440CA964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4769-3BD8-9545-E468-FCC28551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B17E3-4124-7874-5D32-847F61D0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063A4-B2B6-A4D7-F908-877369E3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929AE-A99D-078C-1548-2BBE6709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4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02E7F3-B872-C3EE-48AC-91D39D663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20CFC-2544-99FF-05E3-B3F86A0A4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315D2-267E-F3D6-4AB0-FC41005F02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C15F6-C0A4-D782-30BD-A29D804495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DEF62-CD20-BB87-D59A-ABA552A87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2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8E70CEC9-6C64-08D1-BAEF-70AE34F0C1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B5ED2EB-50B9-E343-EBCB-5737C7F7D5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695484"/>
              </p:ext>
            </p:extLst>
          </p:nvPr>
        </p:nvGraphicFramePr>
        <p:xfrm>
          <a:off x="181865" y="1851286"/>
          <a:ext cx="4225244" cy="3034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994">
                  <a:extLst>
                    <a:ext uri="{9D8B030D-6E8A-4147-A177-3AD203B41FA5}">
                      <a16:colId xmlns:a16="http://schemas.microsoft.com/office/drawing/2014/main" val="1463916799"/>
                    </a:ext>
                  </a:extLst>
                </a:gridCol>
                <a:gridCol w="2339250">
                  <a:extLst>
                    <a:ext uri="{9D8B030D-6E8A-4147-A177-3AD203B41FA5}">
                      <a16:colId xmlns:a16="http://schemas.microsoft.com/office/drawing/2014/main" val="1083393502"/>
                    </a:ext>
                  </a:extLst>
                </a:gridCol>
              </a:tblGrid>
              <a:tr h="832058">
                <a:tc gridSpan="2">
                  <a:txBody>
                    <a:bodyPr/>
                    <a:lstStyle/>
                    <a:p>
                      <a:pPr algn="l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Team : Binary Visionaries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561853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Aishwarya </a:t>
                      </a:r>
                      <a:r>
                        <a:rPr lang="en-US" sz="1400" b="1" kern="1200" dirty="0" err="1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Alladi</a:t>
                      </a:r>
                      <a:endParaRPr lang="en-US" sz="1400" b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AA50630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732236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Jackson Comstock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JC29650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796445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Gagan Sharma</a:t>
                      </a:r>
                      <a:endParaRPr lang="en-US" sz="1400" b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GS55392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1516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9A6CE2-9EB5-C260-9EA9-99C9D1AD6448}"/>
              </a:ext>
            </a:extLst>
          </p:cNvPr>
          <p:cNvSpPr txBox="1"/>
          <p:nvPr/>
        </p:nvSpPr>
        <p:spPr>
          <a:xfrm>
            <a:off x="4701736" y="612429"/>
            <a:ext cx="7309223" cy="551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Gap:</a:t>
            </a:r>
            <a:r>
              <a:rPr lang="en-US" sz="1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sz="1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	</a:t>
            </a:r>
          </a:p>
          <a:p>
            <a:r>
              <a:rPr lang="en-US" sz="1200" i="1" dirty="0">
                <a:latin typeface="Century Gothic" panose="020B0502020202020204" pitchFamily="34" charset="0"/>
              </a:rPr>
              <a:t>Impacting the efficiency, effectiveness &amp; reliability of testing process</a:t>
            </a: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endParaRPr lang="en-US" sz="1400" b="1" u="sng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Proposal: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l">
              <a:lnSpc>
                <a:spcPct val="80000"/>
              </a:lnSpc>
            </a:pPr>
            <a:endParaRPr lang="en-US" sz="1400" b="1" i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100" i="1" dirty="0">
                <a:latin typeface="Century Gothic" panose="020B0502020202020204" pitchFamily="34" charset="0"/>
              </a:rPr>
              <a:t>Use Generative-AI to create Test Data</a:t>
            </a:r>
            <a:br>
              <a:rPr lang="en-US" sz="1100" i="1" dirty="0">
                <a:latin typeface="Century Gothic" panose="020B0502020202020204" pitchFamily="34" charset="0"/>
              </a:rPr>
            </a:br>
            <a:endParaRPr lang="en-US" sz="1100" i="1" dirty="0"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Accelerates</a:t>
            </a:r>
            <a:r>
              <a:rPr lang="en-US" sz="1100" i="1" dirty="0">
                <a:latin typeface="Century Gothic" panose="020B0502020202020204" pitchFamily="34" charset="0"/>
              </a:rPr>
              <a:t> the process of Test Data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creation</a:t>
            </a:r>
            <a:r>
              <a:rPr lang="en-US" sz="1100" i="1" dirty="0">
                <a:latin typeface="Century Gothic" panose="020B0502020202020204" pitchFamily="34" charset="0"/>
              </a:rPr>
              <a:t> and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conditioning</a:t>
            </a:r>
            <a:b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sz="1100" b="1" i="1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Simple process </a:t>
            </a:r>
            <a:r>
              <a:rPr lang="en-US" sz="1100" i="1" dirty="0">
                <a:latin typeface="Century Gothic" panose="020B0502020202020204" pitchFamily="34" charset="0"/>
              </a:rPr>
              <a:t>can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facilitate Business teams </a:t>
            </a:r>
            <a:r>
              <a:rPr lang="en-US" sz="1100" i="1" dirty="0">
                <a:latin typeface="Century Gothic" panose="020B0502020202020204" pitchFamily="34" charset="0"/>
              </a:rPr>
              <a:t>to generate test data and easily derive simulations</a:t>
            </a:r>
            <a:br>
              <a:rPr lang="en-US" sz="1100" i="1" dirty="0">
                <a:latin typeface="Century Gothic" panose="020B0502020202020204" pitchFamily="34" charset="0"/>
              </a:rPr>
            </a:b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Use Cases:</a:t>
            </a:r>
            <a:r>
              <a:rPr lang="en-US" sz="15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l">
              <a:lnSpc>
                <a:spcPct val="80000"/>
              </a:lnSpc>
            </a:pPr>
            <a:endParaRPr lang="en-US" sz="1500" b="1" u="sng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Test Data Generation without using Code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Offer Campaign Simulation by Business team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Generative AI based IVR system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Enhanced Security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Real time feedback if the password is strong or weak, based on customer/employee profile</a:t>
            </a:r>
          </a:p>
          <a:p>
            <a:pPr lvl="2"/>
            <a:endParaRPr lang="en-US" sz="1100" i="1" dirty="0">
              <a:latin typeface="Century Gothic" panose="020B0502020202020204" pitchFamily="34" charset="0"/>
            </a:endParaRPr>
          </a:p>
          <a:p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24921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733800" y="3014472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49020" y="5969000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776220" y="1129792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570480" y="537159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26160" y="409194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UseCase-5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1798320" y="126415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534920" y="3137916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1923155" y="524814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entury Gothic" panose="020B0502020202020204" pitchFamily="34" charset="0"/>
              </a:rPr>
              <a:t>Business Gap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B7976E3-A588-8287-D43F-E8CCFB8D7CA9}"/>
              </a:ext>
            </a:extLst>
          </p:cNvPr>
          <p:cNvSpPr txBox="1"/>
          <p:nvPr/>
        </p:nvSpPr>
        <p:spPr>
          <a:xfrm>
            <a:off x="4587240" y="127000"/>
            <a:ext cx="73761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Generating &amp; Conditioning Test Data</a:t>
            </a:r>
          </a:p>
          <a:p>
            <a:pPr algn="ctr"/>
            <a:endParaRPr lang="en-US" b="1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</a:t>
            </a: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Expensive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Test data generation &amp; conditioning is labor intensive</a:t>
            </a:r>
            <a:br>
              <a:rPr lang="en-US" sz="1200" dirty="0">
                <a:latin typeface="Century Gothic" panose="020B0502020202020204" pitchFamily="34" charset="0"/>
              </a:rPr>
            </a:br>
            <a:endParaRPr lang="en-US" sz="1200" dirty="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  <a:endParaRPr lang="en-US" sz="12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6087E72D-7973-CB7E-3427-AF27C7FEA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7628" y="3835041"/>
            <a:ext cx="6955772" cy="2308485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pPr algn="l"/>
            <a:r>
              <a:rPr lang="en-US" sz="16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</a:t>
            </a:r>
            <a:r>
              <a:rPr lang="en-US" sz="1600" b="1" u="sng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Test Data un-availability 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Impacting the efficiency, effectiveness &amp; reliability of testing process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b="1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Reduced Test Coverage : </a:t>
            </a:r>
            <a:br>
              <a:rPr lang="en-US" sz="1200" b="1" dirty="0">
                <a:latin typeface="Century Gothic" panose="020B0502020202020204" pitchFamily="34" charset="0"/>
              </a:rPr>
            </a:br>
            <a:r>
              <a:rPr lang="en-US" sz="1200" b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Leads to bad user experience, and in some cases Legal and reputational damage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Limited Scalability and Automation: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Limits the ability to adopt to CI/CD practices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312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733800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49020" y="5969000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776220" y="1129792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570480" y="537159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26160" y="409194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1798320" y="126415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534920" y="3137916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1923155" y="524814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entury Gothic" panose="020B0502020202020204" pitchFamily="34" charset="0"/>
              </a:rPr>
              <a:t>Using </a:t>
            </a:r>
            <a:r>
              <a:rPr lang="en-US" b="1" i="1" dirty="0" err="1">
                <a:latin typeface="Century Gothic" panose="020B0502020202020204" pitchFamily="34" charset="0"/>
              </a:rPr>
              <a:t>OpenAI</a:t>
            </a:r>
            <a:r>
              <a:rPr lang="en-US" b="1" i="1" dirty="0">
                <a:latin typeface="Century Gothic" panose="020B0502020202020204" pitchFamily="34" charset="0"/>
              </a:rPr>
              <a:t> APIs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B7976E3-A588-8287-D43F-E8CCFB8D7CA9}"/>
              </a:ext>
            </a:extLst>
          </p:cNvPr>
          <p:cNvSpPr txBox="1"/>
          <p:nvPr/>
        </p:nvSpPr>
        <p:spPr>
          <a:xfrm>
            <a:off x="4587240" y="127000"/>
            <a:ext cx="73761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Generating &amp; Conditioning Test Data</a:t>
            </a:r>
          </a:p>
          <a:p>
            <a:pPr algn="ctr"/>
            <a:endParaRPr lang="en-US" b="1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</a:t>
            </a: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Expensive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Test data generation &amp; conditioning is labor intensive</a:t>
            </a:r>
            <a:br>
              <a:rPr lang="en-US" sz="1200" dirty="0">
                <a:latin typeface="Century Gothic" panose="020B0502020202020204" pitchFamily="34" charset="0"/>
              </a:rPr>
            </a:br>
            <a:endParaRPr lang="en-US" sz="1200" dirty="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  <a:endParaRPr lang="en-US" sz="12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6087E72D-7973-CB7E-3427-AF27C7FEA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7628" y="3835041"/>
            <a:ext cx="6955772" cy="2308485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pPr algn="l"/>
            <a:r>
              <a:rPr lang="en-US" sz="16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</a:t>
            </a:r>
            <a:r>
              <a:rPr lang="en-US" sz="1600" b="1" u="sng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Test Data un-availability 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Impacting the efficiency, effectiveness &amp; reliability of testing process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b="1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Reduced Test Coverage : </a:t>
            </a:r>
            <a:br>
              <a:rPr lang="en-US" sz="1200" b="1" dirty="0">
                <a:latin typeface="Century Gothic" panose="020B0502020202020204" pitchFamily="34" charset="0"/>
              </a:rPr>
            </a:br>
            <a:r>
              <a:rPr lang="en-US" sz="1200" b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Leads to bad user experience, and in some cases Legal and reputational damage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Limited Scalability and Automation: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Limits the ability to adopt to CI/CD practices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188D761-80A3-3CDF-0ABD-ECBE880F5E1A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007F4F-1201-7D82-241B-8A1B2267645C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7D3B78F-64F3-85B1-6739-7A26FBBD85A3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7A4D74-3937-DA6C-E469-B7D55883818C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C6F7EA1-A547-BE3D-D6BA-A7766160F53D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49EF703-94CE-354B-24A4-7E9AF0795C0D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058557C-540F-3D7F-6754-D35323A1AE3E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3316805-92C6-2F3E-47F8-385BF78DD310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43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noFill/>
          <a:ln>
            <a:solidFill>
              <a:schemeClr val="accent1">
                <a:shade val="15000"/>
                <a:alpha val="5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733800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49020" y="5969000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776220" y="112979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 Gothic" panose="020B0502020202020204" pitchFamily="34" charset="0"/>
              </a:rPr>
              <a:t>Approach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570480" y="537159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47366" y="204674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1798320" y="126415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534920" y="3137916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1923155" y="5248148"/>
            <a:ext cx="853440" cy="24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Century Gothic" panose="020B0502020202020204" pitchFamily="34" charset="0"/>
              </a:rPr>
              <a:t>Generating Test Data </a:t>
            </a:r>
          </a:p>
          <a:p>
            <a:pPr algn="ctr"/>
            <a:r>
              <a:rPr lang="en-US" b="1" i="1" dirty="0">
                <a:latin typeface="Century Gothic" panose="020B0502020202020204" pitchFamily="34" charset="0"/>
              </a:rPr>
              <a:t>Without code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B7976E3-A588-8287-D43F-E8CCFB8D7CA9}"/>
              </a:ext>
            </a:extLst>
          </p:cNvPr>
          <p:cNvSpPr txBox="1"/>
          <p:nvPr/>
        </p:nvSpPr>
        <p:spPr>
          <a:xfrm>
            <a:off x="4587240" y="127000"/>
            <a:ext cx="73761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Generating &amp; Conditioning Test Data</a:t>
            </a:r>
          </a:p>
          <a:p>
            <a:pPr algn="ctr"/>
            <a:endParaRPr lang="en-US" b="1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</a:t>
            </a: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Expensive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Test data generation &amp; conditioning is labor intensive</a:t>
            </a:r>
            <a:br>
              <a:rPr lang="en-US" sz="1200" dirty="0">
                <a:latin typeface="Century Gothic" panose="020B0502020202020204" pitchFamily="34" charset="0"/>
              </a:rPr>
            </a:br>
            <a:endParaRPr lang="en-US" sz="1200" dirty="0"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  <a:endParaRPr lang="en-US" sz="12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6087E72D-7973-CB7E-3427-AF27C7FEA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7628" y="3835041"/>
            <a:ext cx="6955772" cy="2308485"/>
          </a:xfrm>
          <a:ln>
            <a:noFill/>
          </a:ln>
        </p:spPr>
        <p:txBody>
          <a:bodyPr>
            <a:normAutofit fontScale="92500" lnSpcReduction="10000"/>
          </a:bodyPr>
          <a:lstStyle/>
          <a:p>
            <a:pPr algn="l"/>
            <a:r>
              <a:rPr lang="en-US" sz="16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</a:t>
            </a:r>
            <a:r>
              <a:rPr lang="en-US" sz="1600" b="1" u="sng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Test Data un-availability 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Impacting the efficiency, effectiveness &amp; reliability of testing process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b="1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Reduced Test Coverage : </a:t>
            </a:r>
            <a:br>
              <a:rPr lang="en-US" sz="1200" b="1" dirty="0">
                <a:latin typeface="Century Gothic" panose="020B0502020202020204" pitchFamily="34" charset="0"/>
              </a:rPr>
            </a:br>
            <a:r>
              <a:rPr lang="en-US" sz="1200" b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Leads to bad user experience, and in some cases Legal and reputational damage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Limited Scalability and Automation: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Limits the ability to adopt to CI/CD practices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4A33D2D-C9B4-4AB3-3CFF-6EBBFDFAA3CE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136A5D5-C973-6E07-D3A8-479444430227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410F353-B53D-FEA6-AC2D-4210FAF43684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08B95AD-F132-7B4C-D922-CF56DE2E0167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7AD2425-7380-497A-A847-547DFA7D4BF7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BF2158B-108E-9613-88AC-9FF9265E0132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CB9E6A-BCF8-6A2B-630F-C8C4D7EFCB1D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AF0F413-743B-1DA6-97B1-4D3EB9CE18B9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5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Artificial intelligence in finance">
            <a:extLst>
              <a:ext uri="{FF2B5EF4-FFF2-40B4-BE49-F238E27FC236}">
                <a16:creationId xmlns:a16="http://schemas.microsoft.com/office/drawing/2014/main" id="{0D1BB29C-9549-FB49-4C34-9EC6819060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6" t="-1202" r="10026" b="-984"/>
          <a:stretch/>
        </p:blipFill>
        <p:spPr bwMode="auto">
          <a:xfrm>
            <a:off x="-67456" y="-82446"/>
            <a:ext cx="12359390" cy="700790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lumMod val="95000"/>
                <a:lumOff val="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644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59259E-6 L 0.04349 -0.00324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4" y="-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4349 -0.00324 L -2.08333E-6 -2.59259E-6 " pathEditMode="relative" rAng="0" ptsTypes="AA">
                                      <p:cBhvr>
                                        <p:cTn id="11" dur="3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4" y="16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59259E-6 L -2.08333E-6 0.00023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Artificial intelligence in finance">
            <a:extLst>
              <a:ext uri="{FF2B5EF4-FFF2-40B4-BE49-F238E27FC236}">
                <a16:creationId xmlns:a16="http://schemas.microsoft.com/office/drawing/2014/main" id="{11AC1D1C-CF99-E9B2-C297-A17706691F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6" t="-1202" r="10026" b="-984"/>
          <a:stretch/>
        </p:blipFill>
        <p:spPr bwMode="auto">
          <a:xfrm>
            <a:off x="-67456" y="-82446"/>
            <a:ext cx="12359390" cy="700790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lumMod val="95000"/>
                <a:lumOff val="5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B5ED2EB-50B9-E343-EBCB-5737C7F7D5F0}"/>
              </a:ext>
            </a:extLst>
          </p:cNvPr>
          <p:cNvGraphicFramePr>
            <a:graphicFrameLocks noGrp="1"/>
          </p:cNvGraphicFramePr>
          <p:nvPr/>
        </p:nvGraphicFramePr>
        <p:xfrm>
          <a:off x="226834" y="203312"/>
          <a:ext cx="5686786" cy="175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150">
                  <a:extLst>
                    <a:ext uri="{9D8B030D-6E8A-4147-A177-3AD203B41FA5}">
                      <a16:colId xmlns:a16="http://schemas.microsoft.com/office/drawing/2014/main" val="1463916799"/>
                    </a:ext>
                  </a:extLst>
                </a:gridCol>
                <a:gridCol w="2840636">
                  <a:extLst>
                    <a:ext uri="{9D8B030D-6E8A-4147-A177-3AD203B41FA5}">
                      <a16:colId xmlns:a16="http://schemas.microsoft.com/office/drawing/2014/main" val="1083393502"/>
                    </a:ext>
                  </a:extLst>
                </a:gridCol>
              </a:tblGrid>
              <a:tr h="4824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Team : Binary Visionaries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561853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Aishwarya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Alladi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AA50630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732236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Jackson Comstock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JC29650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796445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Gagan Sharma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GS55392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151619"/>
                  </a:ext>
                </a:extLst>
              </a:tr>
            </a:tbl>
          </a:graphicData>
        </a:graphic>
      </p:graphicFrame>
      <p:sp>
        <p:nvSpPr>
          <p:cNvPr id="3" name="Subtitle 2">
            <a:extLst>
              <a:ext uri="{FF2B5EF4-FFF2-40B4-BE49-F238E27FC236}">
                <a16:creationId xmlns:a16="http://schemas.microsoft.com/office/drawing/2014/main" id="{7700DC2E-4171-DD39-6F37-77E1D9867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834" y="2248525"/>
            <a:ext cx="5686786" cy="415977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1600" b="1" u="sng" dirty="0">
                <a:latin typeface="Century Gothic" panose="020B0502020202020204" pitchFamily="34" charset="0"/>
              </a:rPr>
              <a:t>Business Gap : 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Test Data availability : Impacting the efficiency, effectiveness &amp; reliability of testing process</a:t>
            </a:r>
            <a:endParaRPr lang="en-US" sz="2000" b="1" u="sng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 conditioned to serve the testing scope</a:t>
            </a:r>
            <a:br>
              <a:rPr lang="en-US" sz="1050" dirty="0">
                <a:latin typeface="Century Gothic" panose="020B0502020202020204" pitchFamily="34" charset="0"/>
              </a:rPr>
            </a:b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Costly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generation is </a:t>
            </a:r>
            <a:br>
              <a:rPr lang="en-US" dirty="0">
                <a:latin typeface="Century Gothic" panose="020B0502020202020204" pitchFamily="34" charset="0"/>
              </a:rPr>
            </a:br>
            <a:endParaRPr lang="en-US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1735045-FE45-2576-45F0-EFD99E6CEFFA}"/>
              </a:ext>
            </a:extLst>
          </p:cNvPr>
          <p:cNvSpPr txBox="1">
            <a:spLocks/>
          </p:cNvSpPr>
          <p:nvPr/>
        </p:nvSpPr>
        <p:spPr>
          <a:xfrm>
            <a:off x="6259384" y="2248524"/>
            <a:ext cx="5686786" cy="41597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b="1" u="sng" dirty="0">
                <a:latin typeface="Century Gothic" panose="020B0502020202020204" pitchFamily="34" charset="0"/>
              </a:rPr>
              <a:t>Business Gap : 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Test Data availability : Impacting the efficiency, effectiveness &amp; reliability of testing process</a:t>
            </a:r>
            <a:endParaRPr lang="en-US" sz="2000" b="1" u="sng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 conditioned to serve the testing scope</a:t>
            </a:r>
            <a:br>
              <a:rPr lang="en-US" sz="1050" dirty="0">
                <a:latin typeface="Century Gothic" panose="020B0502020202020204" pitchFamily="34" charset="0"/>
              </a:rPr>
            </a:b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Costly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generation is </a:t>
            </a:r>
            <a:br>
              <a:rPr lang="en-US" dirty="0">
                <a:latin typeface="Century Gothic" panose="020B0502020202020204" pitchFamily="34" charset="0"/>
              </a:rPr>
            </a:br>
            <a:endParaRPr lang="en-US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28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59259E-6 L 0.04349 -0.00324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4" y="-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4349 -0.00324 L -2.08333E-6 -2.59259E-6 " pathEditMode="relative" rAng="0" ptsTypes="AA">
                                      <p:cBhvr>
                                        <p:cTn id="11" dur="3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4" y="16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59259E-6 L -2.08333E-6 0.00023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8E70CEC9-6C64-08D1-BAEF-70AE34F0C1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B5ED2EB-50B9-E343-EBCB-5737C7F7D5F0}"/>
              </a:ext>
            </a:extLst>
          </p:cNvPr>
          <p:cNvGraphicFramePr>
            <a:graphicFrameLocks noGrp="1"/>
          </p:cNvGraphicFramePr>
          <p:nvPr/>
        </p:nvGraphicFramePr>
        <p:xfrm>
          <a:off x="226834" y="203312"/>
          <a:ext cx="5686786" cy="175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150">
                  <a:extLst>
                    <a:ext uri="{9D8B030D-6E8A-4147-A177-3AD203B41FA5}">
                      <a16:colId xmlns:a16="http://schemas.microsoft.com/office/drawing/2014/main" val="1463916799"/>
                    </a:ext>
                  </a:extLst>
                </a:gridCol>
                <a:gridCol w="2840636">
                  <a:extLst>
                    <a:ext uri="{9D8B030D-6E8A-4147-A177-3AD203B41FA5}">
                      <a16:colId xmlns:a16="http://schemas.microsoft.com/office/drawing/2014/main" val="1083393502"/>
                    </a:ext>
                  </a:extLst>
                </a:gridCol>
              </a:tblGrid>
              <a:tr h="48243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Team : Binary Visionaries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561853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Aishwarya </a:t>
                      </a:r>
                      <a:r>
                        <a:rPr lang="en-US" sz="1400" kern="1200" dirty="0" err="1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Alladi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AA50630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732236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Jackson Comstock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JC29650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796445"/>
                  </a:ext>
                </a:extLst>
              </a:tr>
              <a:tr h="4256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Gagan Sharma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GS55392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151619"/>
                  </a:ext>
                </a:extLst>
              </a:tr>
            </a:tbl>
          </a:graphicData>
        </a:graphic>
      </p:graphicFrame>
      <p:sp>
        <p:nvSpPr>
          <p:cNvPr id="3" name="Subtitle 2">
            <a:extLst>
              <a:ext uri="{FF2B5EF4-FFF2-40B4-BE49-F238E27FC236}">
                <a16:creationId xmlns:a16="http://schemas.microsoft.com/office/drawing/2014/main" id="{7700DC2E-4171-DD39-6F37-77E1D9867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834" y="2248525"/>
            <a:ext cx="5686786" cy="2308485"/>
          </a:xfrm>
          <a:ln>
            <a:noFill/>
          </a:ln>
        </p:spPr>
        <p:txBody>
          <a:bodyPr>
            <a:normAutofit lnSpcReduction="10000"/>
          </a:bodyPr>
          <a:lstStyle/>
          <a:p>
            <a:pPr algn="l"/>
            <a:r>
              <a:rPr lang="en-US" sz="1600" b="1" u="sng" dirty="0">
                <a:latin typeface="Century Gothic" panose="020B0502020202020204" pitchFamily="34" charset="0"/>
              </a:rPr>
              <a:t>Business Gap : 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Test Data availability : Impacting the efficiency, effectiveness &amp; reliability of testing process</a:t>
            </a:r>
            <a:endParaRPr lang="en-US" sz="2000" b="1" u="sng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</a:t>
            </a: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Expensive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Test data generation &amp; conditioning is labor intensive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br>
              <a:rPr lang="en-US" sz="1200" dirty="0">
                <a:latin typeface="Century Gothic" panose="020B0502020202020204" pitchFamily="34" charset="0"/>
              </a:rPr>
            </a:br>
            <a:endParaRPr lang="en-US" sz="120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1735045-FE45-2576-45F0-EFD99E6CEFFA}"/>
              </a:ext>
            </a:extLst>
          </p:cNvPr>
          <p:cNvSpPr txBox="1">
            <a:spLocks/>
          </p:cNvSpPr>
          <p:nvPr/>
        </p:nvSpPr>
        <p:spPr>
          <a:xfrm>
            <a:off x="6259384" y="2248524"/>
            <a:ext cx="5686786" cy="415977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b="1" u="sng" dirty="0">
                <a:latin typeface="Century Gothic" panose="020B0502020202020204" pitchFamily="34" charset="0"/>
              </a:rPr>
              <a:t>Use Cases Identified : 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Test Data availability : Impacting the efficiency, effectiveness &amp; reliability of testing process</a:t>
            </a:r>
            <a:endParaRPr lang="en-US" sz="2000" b="1" u="sng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Delayed development and testing cycles: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is not available in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If it is, its not conditioned to serve the testing scope</a:t>
            </a:r>
            <a:br>
              <a:rPr lang="en-US" sz="1050" dirty="0">
                <a:latin typeface="Century Gothic" panose="020B0502020202020204" pitchFamily="34" charset="0"/>
              </a:rPr>
            </a:br>
            <a:endParaRPr lang="en-US" sz="105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Century Gothic" panose="020B0502020202020204" pitchFamily="34" charset="0"/>
              </a:rPr>
              <a:t>Time consuming and Costly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Century Gothic" panose="020B0502020202020204" pitchFamily="34" charset="0"/>
              </a:rPr>
              <a:t>Test data generation is </a:t>
            </a:r>
            <a:br>
              <a:rPr lang="en-US" dirty="0">
                <a:latin typeface="Century Gothic" panose="020B0502020202020204" pitchFamily="34" charset="0"/>
              </a:rPr>
            </a:br>
            <a:endParaRPr lang="en-US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26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8E70CEC9-6C64-08D1-BAEF-70AE34F0C1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B5ED2EB-50B9-E343-EBCB-5737C7F7D5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0103309"/>
              </p:ext>
            </p:extLst>
          </p:nvPr>
        </p:nvGraphicFramePr>
        <p:xfrm>
          <a:off x="181865" y="1851286"/>
          <a:ext cx="4225244" cy="3034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6012">
                  <a:extLst>
                    <a:ext uri="{9D8B030D-6E8A-4147-A177-3AD203B41FA5}">
                      <a16:colId xmlns:a16="http://schemas.microsoft.com/office/drawing/2014/main" val="1463916799"/>
                    </a:ext>
                  </a:extLst>
                </a:gridCol>
                <a:gridCol w="1759232">
                  <a:extLst>
                    <a:ext uri="{9D8B030D-6E8A-4147-A177-3AD203B41FA5}">
                      <a16:colId xmlns:a16="http://schemas.microsoft.com/office/drawing/2014/main" val="1083393502"/>
                    </a:ext>
                  </a:extLst>
                </a:gridCol>
              </a:tblGrid>
              <a:tr h="832058">
                <a:tc gridSpan="2">
                  <a:txBody>
                    <a:bodyPr/>
                    <a:lstStyle/>
                    <a:p>
                      <a:pPr algn="l"/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Team : Binary Visionaries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561853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Aishwarya </a:t>
                      </a:r>
                      <a:r>
                        <a:rPr lang="en-US" sz="1400" b="1" kern="1200" dirty="0" err="1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Alladi</a:t>
                      </a:r>
                      <a:endParaRPr lang="en-US" sz="1400" b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AA50630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732236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Jackson Comstock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JC29650</a:t>
                      </a:r>
                      <a:endParaRPr lang="en-US" sz="1400" i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796445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</a:rPr>
                        <a:t>Gagan Sharma</a:t>
                      </a:r>
                      <a:endParaRPr lang="en-US" sz="1400" b="1" kern="1200" dirty="0">
                        <a:solidFill>
                          <a:schemeClr val="tx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tx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GS55392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151619"/>
                  </a:ext>
                </a:extLst>
              </a:tr>
            </a:tbl>
          </a:graphicData>
        </a:graphic>
      </p:graphicFrame>
      <p:sp>
        <p:nvSpPr>
          <p:cNvPr id="3" name="Subtitle 2">
            <a:extLst>
              <a:ext uri="{FF2B5EF4-FFF2-40B4-BE49-F238E27FC236}">
                <a16:creationId xmlns:a16="http://schemas.microsoft.com/office/drawing/2014/main" id="{7700DC2E-4171-DD39-6F37-77E1D9867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7007" y="249360"/>
            <a:ext cx="6955772" cy="2308485"/>
          </a:xfrm>
          <a:ln>
            <a:noFill/>
          </a:ln>
        </p:spPr>
        <p:txBody>
          <a:bodyPr>
            <a:normAutofit lnSpcReduction="10000"/>
          </a:bodyPr>
          <a:lstStyle/>
          <a:p>
            <a:pPr algn="l"/>
            <a:r>
              <a:rPr lang="en-US" sz="16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</a:t>
            </a:r>
            <a:r>
              <a:rPr lang="en-US" sz="1600" b="1" u="sng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Impacting the efficiency, effectiveness &amp; reliability of testing process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b="1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Reduced Test Coverage : </a:t>
            </a:r>
            <a:br>
              <a:rPr lang="en-US" sz="1200" b="1" dirty="0">
                <a:latin typeface="Century Gothic" panose="020B0502020202020204" pitchFamily="34" charset="0"/>
              </a:rPr>
            </a:br>
            <a:r>
              <a:rPr lang="en-US" sz="1200" b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Leads to bad user experience, and in some cases Legal and reputational damage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Limited Scalability and Automation: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b="1" i="1" dirty="0">
                <a:latin typeface="Century Gothic" panose="020B0502020202020204" pitchFamily="34" charset="0"/>
              </a:rPr>
              <a:t>	</a:t>
            </a:r>
            <a:r>
              <a:rPr lang="en-US" sz="1200" i="1" dirty="0">
                <a:latin typeface="Century Gothic" panose="020B0502020202020204" pitchFamily="34" charset="0"/>
              </a:rPr>
              <a:t>Limits the ability to adopt to CI/CD practices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b="1" dirty="0">
                <a:latin typeface="Century Gothic" panose="020B0502020202020204" pitchFamily="34" charset="0"/>
              </a:rPr>
              <a:t>Delays in Release cycles: </a:t>
            </a:r>
            <a:br>
              <a:rPr lang="en-US" sz="1200" b="1" i="1" dirty="0">
                <a:latin typeface="Century Gothic" panose="020B0502020202020204" pitchFamily="34" charset="0"/>
              </a:rPr>
            </a:br>
            <a:r>
              <a:rPr lang="en-US" sz="1200" i="1" dirty="0">
                <a:latin typeface="Century Gothic" panose="020B0502020202020204" pitchFamily="34" charset="0"/>
              </a:rPr>
              <a:t>	Efforts required to generate conditioned test data, causes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8FEA8971-C99E-5C2F-5A5E-2C402E346699}"/>
              </a:ext>
            </a:extLst>
          </p:cNvPr>
          <p:cNvSpPr txBox="1">
            <a:spLocks/>
          </p:cNvSpPr>
          <p:nvPr/>
        </p:nvSpPr>
        <p:spPr>
          <a:xfrm>
            <a:off x="4307007" y="2557845"/>
            <a:ext cx="6955772" cy="154148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endParaRPr lang="en-US" sz="1500" b="1" u="sng" dirty="0">
              <a:solidFill>
                <a:srgbClr val="0070C0"/>
              </a:solidFill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5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Proposal </a:t>
            </a:r>
          </a:p>
          <a:p>
            <a:pPr algn="l"/>
            <a:r>
              <a:rPr lang="en-US" sz="1100" dirty="0">
                <a:latin typeface="Century Gothic" panose="020B0502020202020204" pitchFamily="34" charset="0"/>
              </a:rPr>
              <a:t>Use Generative-AI to create Test Data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Accelerates</a:t>
            </a:r>
            <a:r>
              <a:rPr lang="en-US" sz="1100" i="1" dirty="0">
                <a:latin typeface="Century Gothic" panose="020B0502020202020204" pitchFamily="34" charset="0"/>
              </a:rPr>
              <a:t> the process of Test Data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creation</a:t>
            </a:r>
            <a:r>
              <a:rPr lang="en-US" sz="1100" i="1" dirty="0">
                <a:latin typeface="Century Gothic" panose="020B0502020202020204" pitchFamily="34" charset="0"/>
              </a:rPr>
              <a:t> and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conditioning</a:t>
            </a:r>
            <a:b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sz="1100" b="1" i="1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Simple process </a:t>
            </a:r>
            <a:r>
              <a:rPr lang="en-US" sz="1100" i="1" dirty="0">
                <a:latin typeface="Century Gothic" panose="020B0502020202020204" pitchFamily="34" charset="0"/>
              </a:rPr>
              <a:t>can </a:t>
            </a:r>
            <a:r>
              <a:rPr lang="en-US" sz="11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facilitate Business teams </a:t>
            </a:r>
            <a:r>
              <a:rPr lang="en-US" sz="1100" i="1" dirty="0">
                <a:latin typeface="Century Gothic" panose="020B0502020202020204" pitchFamily="34" charset="0"/>
              </a:rPr>
              <a:t>to generate test data and easily derive simulations</a:t>
            </a: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BDB4B4A-DD5B-CF14-ADAB-3042E9D2C918}"/>
              </a:ext>
            </a:extLst>
          </p:cNvPr>
          <p:cNvSpPr txBox="1">
            <a:spLocks/>
          </p:cNvSpPr>
          <p:nvPr/>
        </p:nvSpPr>
        <p:spPr>
          <a:xfrm>
            <a:off x="4307007" y="4099333"/>
            <a:ext cx="6955772" cy="195871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80000"/>
              </a:lnSpc>
            </a:pPr>
            <a:r>
              <a:rPr lang="en-US" sz="15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Use Cases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Test Data Generation without using Code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Offer Campaign Simulation by Business team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Generative AI based IVR system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Enhanced Security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100" i="1" dirty="0">
                <a:latin typeface="Century Gothic" panose="020B0502020202020204" pitchFamily="34" charset="0"/>
              </a:rPr>
              <a:t>Real time feedback if the password is strong or weak, based on customer/employee profile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endParaRPr lang="en-US" sz="8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500" b="1" u="sng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500" b="1" u="sng" dirty="0">
              <a:latin typeface="Century Gothic" panose="020B0502020202020204" pitchFamily="34" charset="0"/>
            </a:endParaRPr>
          </a:p>
          <a:p>
            <a:pPr marL="628650" lvl="1" indent="-171450" algn="l">
              <a:buFont typeface="Arial" panose="020B0604020202020204" pitchFamily="34" charset="0"/>
              <a:buChar char="•"/>
            </a:pPr>
            <a:endParaRPr lang="en-US" sz="800" b="1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0775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{1633C7B2-52E1-F648-8D88-815B191B069B}tf10001120</Template>
  <TotalTime>299</TotalTime>
  <Words>906</Words>
  <Application>Microsoft Macintosh PowerPoint</Application>
  <PresentationFormat>Widescreen</PresentationFormat>
  <Paragraphs>172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Gagan Sharma</dc:creator>
  <cp:lastModifiedBy>Gagan Sharma</cp:lastModifiedBy>
  <cp:revision>6</cp:revision>
  <dcterms:created xsi:type="dcterms:W3CDTF">2023-08-26T16:25:29Z</dcterms:created>
  <dcterms:modified xsi:type="dcterms:W3CDTF">2023-08-26T21:25:18Z</dcterms:modified>
</cp:coreProperties>
</file>

<file path=docProps/thumbnail.jpeg>
</file>